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3" r:id="rId4"/>
    <p:sldId id="264" r:id="rId5"/>
    <p:sldId id="265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1139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776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2007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981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560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725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230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8954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191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865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0037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D7C33-FA36-4DAE-B709-F35A597DE765}" type="datetimeFigureOut">
              <a:rPr lang="en-AU" smtClean="0"/>
              <a:t>6/04/2018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E6FA6-B0FB-467E-93FB-7372F8EA79B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133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geohab.org/BSWG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geohab.org/wp&#8208;content/uploads/2014/05/BSWGREPORT&#8208;MAY2015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9" t="16270" r="34072" b="6250"/>
          <a:stretch/>
        </p:blipFill>
        <p:spPr bwMode="auto">
          <a:xfrm>
            <a:off x="4427985" y="25840"/>
            <a:ext cx="4742834" cy="685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60648"/>
            <a:ext cx="46440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/>
              <a:t>International Multibeam Backscatter Working Group (BSWG) – update</a:t>
            </a:r>
          </a:p>
          <a:p>
            <a:pPr algn="ctr"/>
            <a:endParaRPr lang="en-A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98884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1772816"/>
            <a:ext cx="44644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Overview of the BSWG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Highlights from BSWG Report and the special edition of Marine Geophysical Research: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Calibration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Acquisition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Processing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Future activities 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18864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AU" b="1" dirty="0" smtClean="0"/>
              <a:t>Overview of the BSWG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692" y="980728"/>
            <a:ext cx="5548420" cy="4968552"/>
          </a:xfrm>
        </p:spPr>
        <p:txBody>
          <a:bodyPr>
            <a:noAutofit/>
          </a:bodyPr>
          <a:lstStyle/>
          <a:p>
            <a:r>
              <a:rPr lang="en-AU" dirty="0" smtClean="0"/>
              <a:t>BSWG created in 2013 as part of a QPS backscatter workshop ran as part of the Geological and Biological Habitats conference series. Website:</a:t>
            </a:r>
          </a:p>
          <a:p>
            <a:pPr lvl="1"/>
            <a:r>
              <a:rPr lang="en-AU" dirty="0" smtClean="0">
                <a:hlinkClick r:id="rId2"/>
              </a:rPr>
              <a:t>http://geohab.org/BSWG/</a:t>
            </a:r>
            <a:endParaRPr lang="en-AU" dirty="0" smtClean="0"/>
          </a:p>
          <a:p>
            <a:r>
              <a:rPr lang="en-AU" dirty="0" smtClean="0"/>
              <a:t>“…standardisation </a:t>
            </a:r>
            <a:r>
              <a:rPr lang="en-AU" dirty="0"/>
              <a:t>of the acquisition and processing of sonar backscatter data provided by multibeam </a:t>
            </a:r>
            <a:r>
              <a:rPr lang="en-AU" dirty="0" err="1" smtClean="0"/>
              <a:t>echosounders</a:t>
            </a:r>
            <a:r>
              <a:rPr lang="en-AU" dirty="0" smtClean="0"/>
              <a:t>”</a:t>
            </a:r>
          </a:p>
          <a:p>
            <a:r>
              <a:rPr lang="en-AU" dirty="0" smtClean="0"/>
              <a:t>BSWG Report published in 2015 </a:t>
            </a:r>
            <a:br>
              <a:rPr lang="en-AU" dirty="0" smtClean="0"/>
            </a:br>
            <a:r>
              <a:rPr lang="en-AU" dirty="0" smtClean="0"/>
              <a:t>Le Marche and Lurton (2015): </a:t>
            </a:r>
          </a:p>
          <a:p>
            <a:endParaRPr lang="en-AU" dirty="0" smtClean="0"/>
          </a:p>
          <a:p>
            <a:pPr marL="0" indent="0">
              <a:buNone/>
            </a:pPr>
            <a:endParaRPr lang="en-AU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9" t="16270" r="34072" b="6250"/>
          <a:stretch/>
        </p:blipFill>
        <p:spPr bwMode="auto">
          <a:xfrm>
            <a:off x="5436096" y="836712"/>
            <a:ext cx="3662715" cy="529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4544" y="632151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 smtClean="0">
                <a:solidFill>
                  <a:srgbClr val="0000FF"/>
                </a:solidFill>
                <a:hlinkClick r:id="rId4"/>
              </a:rPr>
              <a:t>http</a:t>
            </a:r>
            <a:r>
              <a:rPr lang="en-AU" sz="2000" b="1" dirty="0">
                <a:solidFill>
                  <a:srgbClr val="0000FF"/>
                </a:solidFill>
                <a:hlinkClick r:id="rId4"/>
              </a:rPr>
              <a:t>://</a:t>
            </a:r>
            <a:r>
              <a:rPr lang="en-AU" sz="2000" b="1" dirty="0" smtClean="0">
                <a:solidFill>
                  <a:srgbClr val="0000FF"/>
                </a:solidFill>
                <a:hlinkClick r:id="rId4"/>
              </a:rPr>
              <a:t>geohab.org/</a:t>
            </a:r>
            <a:r>
              <a:rPr lang="en-AU" sz="2000" b="1" dirty="0" err="1" smtClean="0">
                <a:solidFill>
                  <a:srgbClr val="0000FF"/>
                </a:solidFill>
                <a:hlinkClick r:id="rId4"/>
              </a:rPr>
              <a:t>wp</a:t>
            </a:r>
            <a:r>
              <a:rPr lang="en-AU" sz="2000" b="1" dirty="0" smtClean="0">
                <a:solidFill>
                  <a:srgbClr val="0000FF"/>
                </a:solidFill>
                <a:hlinkClick r:id="rId4"/>
              </a:rPr>
              <a:t>‐content/uploads/2014/05/BSWGREPORT‐MAY2015.pdf</a:t>
            </a:r>
            <a:endParaRPr lang="en-AU" sz="2000" b="1" dirty="0" smtClean="0">
              <a:solidFill>
                <a:srgbClr val="0000FF"/>
              </a:solidFill>
            </a:endParaRPr>
          </a:p>
          <a:p>
            <a:endParaRPr lang="en-AU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47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542" y="22385"/>
            <a:ext cx="8229600" cy="1143000"/>
          </a:xfrm>
        </p:spPr>
        <p:txBody>
          <a:bodyPr/>
          <a:lstStyle/>
          <a:p>
            <a:r>
              <a:rPr lang="en-AU" b="1" dirty="0" smtClean="0"/>
              <a:t>Backscatter calibration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22" y="3229503"/>
            <a:ext cx="9145016" cy="3600400"/>
          </a:xfrm>
        </p:spPr>
        <p:txBody>
          <a:bodyPr>
            <a:normAutofit/>
          </a:bodyPr>
          <a:lstStyle/>
          <a:p>
            <a:r>
              <a:rPr lang="en-AU" dirty="0" smtClean="0"/>
              <a:t>From </a:t>
            </a:r>
            <a:r>
              <a:rPr lang="en-AU" dirty="0" err="1" smtClean="0"/>
              <a:t>Lamache</a:t>
            </a:r>
            <a:r>
              <a:rPr lang="en-AU" dirty="0" smtClean="0"/>
              <a:t> and Lurton (2017), there </a:t>
            </a:r>
            <a:r>
              <a:rPr lang="en-AU" dirty="0"/>
              <a:t>are two types of backscatter data calibrations:</a:t>
            </a:r>
          </a:p>
          <a:p>
            <a:r>
              <a:rPr lang="en-AU" dirty="0" smtClean="0"/>
              <a:t>Absolute </a:t>
            </a:r>
            <a:r>
              <a:rPr lang="en-AU" dirty="0"/>
              <a:t>calibration, enabling the sonar to measure </a:t>
            </a:r>
            <a:r>
              <a:rPr lang="en-AU" dirty="0" smtClean="0"/>
              <a:t>true referenced </a:t>
            </a:r>
            <a:r>
              <a:rPr lang="en-AU" dirty="0"/>
              <a:t>physical values of backscatter, and</a:t>
            </a:r>
          </a:p>
          <a:p>
            <a:r>
              <a:rPr lang="en-AU" dirty="0" smtClean="0"/>
              <a:t>Relative </a:t>
            </a:r>
            <a:r>
              <a:rPr lang="en-AU" dirty="0"/>
              <a:t>calibration, ensuring self-consistency of </a:t>
            </a:r>
            <a:r>
              <a:rPr lang="en-AU" dirty="0" smtClean="0"/>
              <a:t>the measurements </a:t>
            </a:r>
            <a:r>
              <a:rPr lang="en-AU" dirty="0"/>
              <a:t>by one system, without an absolute </a:t>
            </a:r>
            <a:r>
              <a:rPr lang="en-AU" dirty="0" smtClean="0"/>
              <a:t>reference of </a:t>
            </a:r>
            <a:r>
              <a:rPr lang="en-AU" dirty="0"/>
              <a:t>the backscatter level.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8" t="24405" r="5403" b="38450"/>
          <a:stretch/>
        </p:blipFill>
        <p:spPr bwMode="auto">
          <a:xfrm>
            <a:off x="683568" y="980728"/>
            <a:ext cx="7861548" cy="228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93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919"/>
            <a:ext cx="8229600" cy="1143000"/>
          </a:xfrm>
        </p:spPr>
        <p:txBody>
          <a:bodyPr/>
          <a:lstStyle/>
          <a:p>
            <a:r>
              <a:rPr lang="en-AU" b="1" dirty="0" smtClean="0"/>
              <a:t>Backscatter acquisition</a:t>
            </a:r>
            <a:endParaRPr lang="en-AU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4079726" y="-743718"/>
            <a:ext cx="4038600" cy="4525963"/>
          </a:xfrm>
        </p:spPr>
        <p:txBody>
          <a:bodyPr/>
          <a:lstStyle/>
          <a:p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107504" y="1124744"/>
            <a:ext cx="53115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800" b="1" dirty="0" smtClean="0"/>
              <a:t>Backscatter settings, from La Mache and Lurton (2017):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Optimal </a:t>
            </a:r>
            <a:r>
              <a:rPr lang="en-AU" sz="2800" dirty="0"/>
              <a:t>backscatter data acquisition requires </a:t>
            </a:r>
            <a:r>
              <a:rPr lang="en-AU" sz="2800" dirty="0" smtClean="0"/>
              <a:t>specific settings </a:t>
            </a:r>
            <a:r>
              <a:rPr lang="en-AU" sz="2800" dirty="0"/>
              <a:t>that may differ from those required for </a:t>
            </a:r>
            <a:r>
              <a:rPr lang="en-AU" sz="2800" dirty="0" smtClean="0"/>
              <a:t>optimal bathymetry </a:t>
            </a:r>
            <a:r>
              <a:rPr lang="en-AU" sz="2800" dirty="0"/>
              <a:t>data acquisition</a:t>
            </a:r>
            <a:r>
              <a:rPr lang="en-AU" sz="28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dirty="0"/>
              <a:t>Acquisition settings should be kept as stable as </a:t>
            </a:r>
            <a:r>
              <a:rPr lang="en-AU" sz="2800" dirty="0" smtClean="0"/>
              <a:t>possible, rather </a:t>
            </a:r>
            <a:r>
              <a:rPr lang="en-AU" sz="2800" dirty="0"/>
              <a:t>than using the varying, automated modes </a:t>
            </a:r>
            <a:r>
              <a:rPr lang="en-AU" sz="2800" dirty="0" smtClean="0"/>
              <a:t>incorporated in </a:t>
            </a:r>
            <a:r>
              <a:rPr lang="en-AU" sz="2800" dirty="0"/>
              <a:t>many MBES today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8" t="23612" r="47012" b="24205"/>
          <a:stretch/>
        </p:blipFill>
        <p:spPr bwMode="auto">
          <a:xfrm>
            <a:off x="5004048" y="1124744"/>
            <a:ext cx="4139952" cy="325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80112" y="4374915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/>
              <a:t>Source level vs power setting (Taken from </a:t>
            </a:r>
            <a:r>
              <a:rPr lang="en-AU" sz="2400" dirty="0" err="1" smtClean="0"/>
              <a:t>Welton</a:t>
            </a:r>
            <a:r>
              <a:rPr lang="en-AU" sz="2400" dirty="0" smtClean="0"/>
              <a:t>, 2014)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37712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715" y="27856"/>
            <a:ext cx="8229600" cy="952872"/>
          </a:xfrm>
        </p:spPr>
        <p:txBody>
          <a:bodyPr/>
          <a:lstStyle/>
          <a:p>
            <a:r>
              <a:rPr lang="en-AU" b="1" dirty="0" smtClean="0"/>
              <a:t>Backscatter acquisition</a:t>
            </a:r>
            <a:endParaRPr lang="en-A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669" y="2941691"/>
            <a:ext cx="7008662" cy="279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5657671"/>
            <a:ext cx="9289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400" b="1" dirty="0"/>
              <a:t>Sketch of swath </a:t>
            </a:r>
            <a:r>
              <a:rPr lang="en-AU" sz="2400" b="1" dirty="0" smtClean="0"/>
              <a:t>overlap where </a:t>
            </a:r>
            <a:r>
              <a:rPr lang="en-AU" sz="2400" b="1" dirty="0"/>
              <a:t>specular reflection </a:t>
            </a:r>
            <a:r>
              <a:rPr lang="en-AU" sz="2400" b="1" dirty="0" smtClean="0"/>
              <a:t>and outer </a:t>
            </a:r>
            <a:r>
              <a:rPr lang="en-AU" sz="2400" b="1" dirty="0"/>
              <a:t>incidence angles (</a:t>
            </a:r>
            <a:r>
              <a:rPr lang="en-AU" sz="2400" b="1" dirty="0" smtClean="0"/>
              <a:t>high and </a:t>
            </a:r>
            <a:r>
              <a:rPr lang="en-AU" sz="2400" b="1" dirty="0"/>
              <a:t>low angles—</a:t>
            </a:r>
            <a:r>
              <a:rPr lang="en-AU" sz="2400" b="1" i="1" dirty="0"/>
              <a:t>shaded</a:t>
            </a:r>
            <a:r>
              <a:rPr lang="en-AU" sz="2400" b="1" dirty="0"/>
              <a:t>) </a:t>
            </a:r>
            <a:r>
              <a:rPr lang="en-AU" sz="2400" b="1" dirty="0" smtClean="0"/>
              <a:t>are covered </a:t>
            </a:r>
            <a:r>
              <a:rPr lang="en-AU" sz="2400" b="1" dirty="0"/>
              <a:t>by intermediate </a:t>
            </a:r>
            <a:r>
              <a:rPr lang="en-AU" sz="2400" b="1" dirty="0" smtClean="0"/>
              <a:t>‘stable’ incidence angles (From: La Mache and Lurton, 2017)</a:t>
            </a:r>
            <a:endParaRPr lang="en-AU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75285" y="90872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Insonification angles between </a:t>
            </a:r>
            <a:r>
              <a:rPr lang="en-AU" sz="2400" dirty="0"/>
              <a:t>about 20° and 60</a:t>
            </a:r>
            <a:r>
              <a:rPr lang="en-AU" sz="2400" dirty="0" smtClean="0"/>
              <a:t>° offer the best quality of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Acquisition </a:t>
            </a:r>
            <a:r>
              <a:rPr lang="en-AU" sz="2400" dirty="0"/>
              <a:t>conditions should be as similar as possible </a:t>
            </a:r>
            <a:r>
              <a:rPr lang="en-AU" sz="2400" dirty="0" smtClean="0"/>
              <a:t>for repeat surveys (e.g., heading </a:t>
            </a:r>
            <a:r>
              <a:rPr lang="en-AU" sz="2400" dirty="0"/>
              <a:t>directions, survey line patterns, and sonar settings</a:t>
            </a:r>
            <a:r>
              <a:rPr lang="en-AU" sz="2400" dirty="0" smtClean="0"/>
              <a:t>), in </a:t>
            </a:r>
            <a:r>
              <a:rPr lang="en-AU" sz="2400" dirty="0"/>
              <a:t>order to minimize the artificial </a:t>
            </a:r>
            <a:r>
              <a:rPr lang="en-AU" sz="2400" dirty="0" smtClean="0"/>
              <a:t>variations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700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AU" b="1" dirty="0" smtClean="0"/>
              <a:t>Backscatter Processing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692" y="1124744"/>
            <a:ext cx="4396292" cy="4968552"/>
          </a:xfrm>
        </p:spPr>
        <p:txBody>
          <a:bodyPr>
            <a:noAutofit/>
          </a:bodyPr>
          <a:lstStyle/>
          <a:p>
            <a:r>
              <a:rPr lang="en-AU" dirty="0" smtClean="0"/>
              <a:t>Most software follow a similar processing chain</a:t>
            </a:r>
          </a:p>
          <a:p>
            <a:endParaRPr lang="en-AU" dirty="0"/>
          </a:p>
          <a:p>
            <a:r>
              <a:rPr lang="en-AU" dirty="0" smtClean="0"/>
              <a:t>Subtle differences in how different steps are implemented, </a:t>
            </a:r>
            <a:r>
              <a:rPr lang="en-AU" dirty="0" err="1" smtClean="0"/>
              <a:t>e.g</a:t>
            </a:r>
            <a:r>
              <a:rPr lang="en-AU" dirty="0" smtClean="0"/>
              <a:t>:</a:t>
            </a:r>
          </a:p>
          <a:p>
            <a:pPr lvl="1"/>
            <a:r>
              <a:rPr lang="en-AU" dirty="0" smtClean="0"/>
              <a:t>Beam pattern correction</a:t>
            </a:r>
          </a:p>
          <a:p>
            <a:pPr lvl="1"/>
            <a:r>
              <a:rPr lang="en-AU" dirty="0" smtClean="0"/>
              <a:t>Insonification area</a:t>
            </a:r>
          </a:p>
          <a:p>
            <a:pPr lvl="1"/>
            <a:r>
              <a:rPr lang="en-AU" dirty="0" smtClean="0"/>
              <a:t>Angular correction</a:t>
            </a:r>
          </a:p>
          <a:p>
            <a:pPr marL="457200" lvl="1" indent="0">
              <a:buNone/>
            </a:pPr>
            <a:endParaRPr lang="en-AU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4139952" y="1124744"/>
            <a:ext cx="4716016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010932" y="5862462"/>
            <a:ext cx="49740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NZ" sz="2400" dirty="0"/>
              <a:t>The backscatter data processing </a:t>
            </a:r>
            <a:r>
              <a:rPr lang="en-NZ" sz="2400" dirty="0" smtClean="0"/>
              <a:t>chain </a:t>
            </a:r>
            <a:br>
              <a:rPr lang="en-NZ" sz="2400" dirty="0" smtClean="0"/>
            </a:br>
            <a:r>
              <a:rPr lang="en-NZ" sz="2400" dirty="0" smtClean="0"/>
              <a:t>(From: Schimel et al, in review)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06541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 smtClean="0"/>
              <a:t>Future activities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99176" cy="4525963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Comparison of software -  Alex Schimel </a:t>
            </a:r>
          </a:p>
          <a:p>
            <a:endParaRPr lang="en-AU" dirty="0"/>
          </a:p>
          <a:p>
            <a:r>
              <a:rPr lang="en-AU" dirty="0" smtClean="0"/>
              <a:t>Calibration protocols </a:t>
            </a:r>
          </a:p>
          <a:p>
            <a:endParaRPr lang="en-AU" dirty="0" smtClean="0"/>
          </a:p>
          <a:p>
            <a:r>
              <a:rPr lang="en-AU" dirty="0" smtClean="0"/>
              <a:t>Water Column group</a:t>
            </a:r>
          </a:p>
          <a:p>
            <a:endParaRPr lang="en-AU" dirty="0"/>
          </a:p>
          <a:p>
            <a:r>
              <a:rPr lang="en-AU" dirty="0" smtClean="0"/>
              <a:t>Repeatability of backscatter measurements </a:t>
            </a:r>
          </a:p>
          <a:p>
            <a:endParaRPr lang="en-AU" dirty="0" smtClean="0"/>
          </a:p>
          <a:p>
            <a:r>
              <a:rPr lang="en-AU" dirty="0" smtClean="0"/>
              <a:t>???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445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3100</TotalTime>
  <Words>346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Overview of the BSWG</vt:lpstr>
      <vt:lpstr>Backscatter calibration</vt:lpstr>
      <vt:lpstr>Backscatter acquisition</vt:lpstr>
      <vt:lpstr>Backscatter acquisition</vt:lpstr>
      <vt:lpstr>Backscatter Processing</vt:lpstr>
      <vt:lpstr>Future activities</vt:lpstr>
    </vt:vector>
  </TitlesOfParts>
  <Company>Curtin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fieldwork</dc:creator>
  <cp:lastModifiedBy>Aero Leplastrier</cp:lastModifiedBy>
  <cp:revision>37</cp:revision>
  <dcterms:created xsi:type="dcterms:W3CDTF">2017-11-05T06:47:13Z</dcterms:created>
  <dcterms:modified xsi:type="dcterms:W3CDTF">2018-04-05T21:32:01Z</dcterms:modified>
</cp:coreProperties>
</file>